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 algn="ctr">
              <a:defRPr sz="6000"/>
            </a:lvl1pPr>
          </a:lstStyle>
          <a:p>
            <a:r>
              <a:rPr lang="sv-SE" dirty="0" smtClean="0"/>
              <a:t>Ämnesrubrik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086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4884142"/>
          </a:xfrm>
        </p:spPr>
        <p:txBody>
          <a:bodyPr/>
          <a:lstStyle>
            <a:lvl1pPr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76400" indent="-342900">
              <a:defRPr lang="sv-SE" sz="16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95500" indent="-342900">
              <a:defRPr lang="sv-SE" sz="1600" kern="12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7214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43651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63688" y="620688"/>
            <a:ext cx="5486400" cy="3600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63688" y="494116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21779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flic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6" name="Picture 4" descr="lyft1_RGB8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ubrik 7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49817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pic>
        <p:nvPicPr>
          <p:cNvPr id="9" name="Picture 8" descr="logo_ne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5867400"/>
            <a:ext cx="2619375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555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fotbollskil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Picture 4" descr="Fotboll_retusch_RGB8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ubrik 7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49817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pic>
        <p:nvPicPr>
          <p:cNvPr id="9" name="Picture 8" descr="logo_ne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5867400"/>
            <a:ext cx="2619375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14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kan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6" name="Picture 4" descr="Kajak 01_retusch_RGB8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ubrik 7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49817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pic>
        <p:nvPicPr>
          <p:cNvPr id="9" name="Picture 8" descr="logo_ne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5867400"/>
            <a:ext cx="2619375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234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motionslöp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Picture 5" descr="lop_bredd_RGB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ubrik 7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49817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pic>
        <p:nvPicPr>
          <p:cNvPr id="7" name="Picture 8" descr="logo_ne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5867400"/>
            <a:ext cx="2619375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177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sovande m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Picture 5" descr="Vila_02_RGB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ubrik 7"/>
          <p:cNvSpPr>
            <a:spLocks noGrp="1"/>
          </p:cNvSpPr>
          <p:nvPr>
            <p:ph type="title"/>
          </p:nvPr>
        </p:nvSpPr>
        <p:spPr>
          <a:xfrm>
            <a:off x="457200" y="2564904"/>
            <a:ext cx="8229600" cy="1498178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pic>
        <p:nvPicPr>
          <p:cNvPr id="7" name="Picture 8" descr="logo_ne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613" y="5867400"/>
            <a:ext cx="2619375" cy="3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500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spcBef>
                <a:spcPts val="2400"/>
              </a:spcBef>
              <a:defRPr lang="sv-SE" sz="20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spcBef>
                <a:spcPts val="2160"/>
              </a:spcBef>
              <a:defRPr lang="sv-SE" sz="18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76400" indent="-342900">
              <a:defRPr lang="sv-SE" sz="16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95500" indent="-342900">
              <a:defRPr lang="sv-SE" sz="16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marL="342900" lvl="0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Klicka här för att ändra format på bakgrundstexten</a:t>
            </a:r>
          </a:p>
          <a:p>
            <a:pPr marL="342900" lvl="1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två</a:t>
            </a:r>
          </a:p>
          <a:p>
            <a:pPr marL="342900" lvl="2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tre</a:t>
            </a:r>
          </a:p>
          <a:p>
            <a:pPr marL="342900" lvl="3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fyra</a:t>
            </a:r>
          </a:p>
          <a:p>
            <a:pPr marL="342900" lvl="4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513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och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5" name="Picture 8" descr="Brygga 01_retusch_RGB8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5713" y="1484784"/>
            <a:ext cx="3163887" cy="3956050"/>
          </a:xfrm>
          <a:prstGeom prst="rect">
            <a:avLst/>
          </a:prstGeom>
        </p:spPr>
      </p:pic>
      <p:sp>
        <p:nvSpPr>
          <p:cNvPr id="6" name="Rubrik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3"/>
          </p:nvPr>
        </p:nvSpPr>
        <p:spPr>
          <a:xfrm>
            <a:off x="539750" y="1509687"/>
            <a:ext cx="4319588" cy="3910037"/>
          </a:xfrm>
        </p:spPr>
        <p:txBody>
          <a:bodyPr/>
          <a:lstStyle>
            <a:lvl1pPr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76400" indent="-342900">
              <a:defRPr lang="sv-SE" sz="16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95500" indent="-342900">
              <a:defRPr lang="sv-SE" sz="1600" kern="12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5" hasCustomPrompt="1"/>
          </p:nvPr>
        </p:nvSpPr>
        <p:spPr>
          <a:xfrm>
            <a:off x="539552" y="5804495"/>
            <a:ext cx="3887787" cy="504825"/>
          </a:xfrm>
        </p:spPr>
        <p:txBody>
          <a:bodyPr/>
          <a:lstStyle>
            <a:lvl1pPr marL="0" indent="0">
              <a:buFontTx/>
              <a:buNone/>
              <a:defRPr lang="sv-SE" sz="2200" b="0" kern="1200" dirty="0" smtClean="0">
                <a:solidFill>
                  <a:srgbClr val="00416F"/>
                </a:solidFill>
                <a:latin typeface="Arial" charset="0"/>
                <a:ea typeface="ヒラギノ角ゴ Pro W3" pitchFamily="48" charset="-128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400"/>
              </a:spcBef>
              <a:buFont typeface="Arial" pitchFamily="34" charset="0"/>
              <a:buNone/>
            </a:pPr>
            <a:r>
              <a:rPr lang="sv-SE" dirty="0" smtClean="0"/>
              <a:t>&lt;Fyll i avsändarenhet&gt;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6740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med Tyresö blå kvadra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416E"/>
              </a:buClr>
              <a:buFont typeface="Wingdings" pitchFamily="2" charset="2"/>
              <a:buChar char="§"/>
              <a:defRPr lang="sv-SE" sz="20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76400" indent="-342900">
              <a:defRPr lang="sv-SE" sz="16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95500" indent="-342900">
              <a:defRPr lang="sv-SE" sz="16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marL="342900" lvl="0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Klicka här för att ändra format på bakgrundstexten</a:t>
            </a:r>
          </a:p>
          <a:p>
            <a:pPr marL="342900" lvl="1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två</a:t>
            </a:r>
          </a:p>
          <a:p>
            <a:pPr marL="342900" lvl="2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tre</a:t>
            </a:r>
          </a:p>
          <a:p>
            <a:pPr marL="342900" lvl="3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fyra</a:t>
            </a:r>
          </a:p>
          <a:p>
            <a:pPr marL="342900" lvl="4" indent="-3429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5070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481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845024"/>
          </a:xfrm>
        </p:spPr>
        <p:txBody>
          <a:bodyPr/>
          <a:lstStyle>
            <a:lvl1pPr marL="342900" indent="-34290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038350" indent="-285750">
              <a:defRPr lang="sv-SE" sz="16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676400" indent="-342900">
              <a:defRPr lang="sv-SE" sz="1600" kern="12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Klicka här för att ändra format på bakgrundstexten</a:t>
            </a:r>
          </a:p>
          <a:p>
            <a:pPr marL="342900" lvl="1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två</a:t>
            </a:r>
          </a:p>
          <a:p>
            <a:pPr marL="342900" lvl="2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tre</a:t>
            </a:r>
          </a:p>
          <a:p>
            <a:pPr marL="342900" lvl="3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fyra</a:t>
            </a:r>
          </a:p>
          <a:p>
            <a:pPr marL="342900" lvl="4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45024"/>
          </a:xfrm>
        </p:spPr>
        <p:txBody>
          <a:bodyPr/>
          <a:lstStyle>
            <a:lvl1pPr marL="342900" indent="-34290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76400" indent="-342900">
              <a:defRPr lang="sv-SE" sz="16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95500" indent="-342900">
              <a:defRPr lang="sv-SE" sz="1600" kern="12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Klicka här för att ändra format på bakgrundstexten</a:t>
            </a:r>
          </a:p>
          <a:p>
            <a:pPr marL="342900" lvl="1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två</a:t>
            </a:r>
          </a:p>
          <a:p>
            <a:pPr marL="342900" lvl="2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tre</a:t>
            </a:r>
          </a:p>
          <a:p>
            <a:pPr marL="342900" lvl="3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fyra</a:t>
            </a:r>
          </a:p>
          <a:p>
            <a:pPr marL="342900" lvl="4" indent="-342900" algn="l" defTabSz="914400" rtl="0" eaLnBrk="1" fontAlgn="base" latinLnBrk="0" hangingPunct="1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Font typeface="Arial" pitchFamily="34" charset="0"/>
              <a:buChar char="•"/>
            </a:pPr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963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762099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270349"/>
          </a:xfrm>
        </p:spPr>
        <p:txBody>
          <a:bodyPr/>
          <a:lstStyle>
            <a:lvl1pPr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76400" indent="-342900">
              <a:defRPr lang="sv-SE" sz="16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95500" indent="-342900">
              <a:defRPr lang="sv-SE" sz="1600" kern="12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412776"/>
            <a:ext cx="4041775" cy="762099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270349"/>
          </a:xfrm>
        </p:spPr>
        <p:txBody>
          <a:bodyPr/>
          <a:lstStyle>
            <a:lvl1pPr marL="342900" indent="-34290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>
              <a:defRPr lang="sv-SE" sz="20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defRPr lang="sv-SE" sz="18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038350" indent="-285750">
              <a:defRPr lang="sv-SE" sz="1600" kern="1200" dirty="0" smtClean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676400" indent="-342900">
              <a:defRPr lang="sv-SE" sz="1600" kern="1200" dirty="0">
                <a:solidFill>
                  <a:srgbClr val="584B4C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sv-SE" smtClean="0"/>
              <a:t>Klicka här för att ändra format på bakgrundstexten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sv-SE" smtClean="0"/>
              <a:t>Nivå två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sv-SE" smtClean="0"/>
              <a:t>Nivå tre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sv-SE" smtClean="0"/>
              <a:t>Nivå fyra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808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153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9381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2" descr="bk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133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marL="742950" lvl="1" indent="-28575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Char char="–"/>
            </a:pPr>
            <a:r>
              <a:rPr lang="sv-SE" dirty="0" smtClean="0"/>
              <a:t>Nivå två</a:t>
            </a:r>
          </a:p>
          <a:p>
            <a:pPr marL="1143000" lvl="2" indent="-2286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•"/>
            </a:pPr>
            <a:r>
              <a:rPr lang="sv-SE" dirty="0" smtClean="0"/>
              <a:t>Nivå tre</a:t>
            </a:r>
          </a:p>
          <a:p>
            <a:pPr marL="1562100" lvl="3" indent="-2286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–"/>
            </a:pPr>
            <a:r>
              <a:rPr lang="sv-SE" dirty="0" smtClean="0"/>
              <a:t>Nivå fyra</a:t>
            </a:r>
          </a:p>
          <a:p>
            <a:pPr marL="1981200" lvl="4" indent="-228600" algn="l" rtl="0" fontAlgn="base">
              <a:lnSpc>
                <a:spcPct val="110000"/>
              </a:lnSpc>
              <a:spcBef>
                <a:spcPct val="100000"/>
              </a:spcBef>
              <a:spcAft>
                <a:spcPct val="0"/>
              </a:spcAft>
              <a:buSzPct val="90000"/>
              <a:buChar char="»"/>
            </a:pPr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EFCCC-AD07-40E9-8F74-A151A34DD818}" type="datetimeFigureOut">
              <a:rPr lang="sv-SE" smtClean="0"/>
              <a:t>2013-03-20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A802C-7F99-43BB-BF13-C655C45A7CBB}" type="slidenum">
              <a:rPr lang="sv-SE" smtClean="0"/>
              <a:t>‹#›</a:t>
            </a:fld>
            <a:endParaRPr lang="sv-SE"/>
          </a:p>
        </p:txBody>
      </p:sp>
      <p:pic>
        <p:nvPicPr>
          <p:cNvPr id="10" name="Picture 9" descr="logo_pos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865813"/>
            <a:ext cx="2641600" cy="35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47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5" r:id="rId4"/>
    <p:sldLayoutId id="2147483651" r:id="rId5"/>
    <p:sldLayoutId id="2147483652" r:id="rId6"/>
    <p:sldLayoutId id="2147483653" r:id="rId7"/>
    <p:sldLayoutId id="2147483654" r:id="rId8"/>
    <p:sldLayoutId id="2147483663" r:id="rId9"/>
    <p:sldLayoutId id="2147483656" r:id="rId10"/>
    <p:sldLayoutId id="2147483657" r:id="rId11"/>
    <p:sldLayoutId id="2147483658" r:id="rId12"/>
    <p:sldLayoutId id="2147483659" r:id="rId13"/>
    <p:sldLayoutId id="2147483664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00416E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2400"/>
        </a:spcBef>
        <a:buFont typeface="Arial" pitchFamily="34" charset="0"/>
        <a:buChar char="•"/>
        <a:defRPr lang="sv-SE" sz="2000" kern="1200" dirty="0" smtClean="0">
          <a:solidFill>
            <a:srgbClr val="584B4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ts val="2400"/>
        </a:spcBef>
        <a:buFont typeface="Arial" pitchFamily="34" charset="0"/>
        <a:buChar char="–"/>
        <a:defRPr lang="sv-SE" sz="2000" kern="1200" dirty="0" smtClean="0">
          <a:solidFill>
            <a:srgbClr val="584B4C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ts val="2160"/>
        </a:spcBef>
        <a:buFont typeface="Arial" pitchFamily="34" charset="0"/>
        <a:buChar char="•"/>
        <a:defRPr lang="sv-SE" sz="1800" kern="1200" dirty="0" smtClean="0">
          <a:solidFill>
            <a:srgbClr val="584B4C"/>
          </a:solidFill>
          <a:latin typeface="Arial" pitchFamily="34" charset="0"/>
          <a:ea typeface="+mn-ea"/>
          <a:cs typeface="Arial" pitchFamily="34" charset="0"/>
        </a:defRPr>
      </a:lvl3pPr>
      <a:lvl4pPr marL="1676400" indent="-342900" algn="l" defTabSz="914400" rtl="0" eaLnBrk="1" latinLnBrk="0" hangingPunct="1">
        <a:spcBef>
          <a:spcPct val="20000"/>
        </a:spcBef>
        <a:buFont typeface="Arial" pitchFamily="34" charset="0"/>
        <a:buChar char="–"/>
        <a:defRPr lang="sv-SE" sz="1600" kern="1200" dirty="0" smtClean="0">
          <a:solidFill>
            <a:srgbClr val="584B4C"/>
          </a:solidFill>
          <a:latin typeface="Arial" pitchFamily="34" charset="0"/>
          <a:ea typeface="+mn-ea"/>
          <a:cs typeface="Arial" pitchFamily="34" charset="0"/>
        </a:defRPr>
      </a:lvl4pPr>
      <a:lvl5pPr marL="20955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lang="sv-SE" sz="1600" kern="1200" dirty="0">
          <a:solidFill>
            <a:srgbClr val="584B4C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70025"/>
          </a:xfrm>
        </p:spPr>
        <p:txBody>
          <a:bodyPr/>
          <a:lstStyle/>
          <a:p>
            <a:r>
              <a:rPr lang="sv-SE" sz="2800" dirty="0" smtClean="0"/>
              <a:t>Språkutveckling i läroplanernas första </a:t>
            </a:r>
            <a:r>
              <a:rPr lang="sv-SE" sz="2800" dirty="0"/>
              <a:t>del,</a:t>
            </a:r>
            <a:br>
              <a:rPr lang="sv-SE" sz="2800" dirty="0"/>
            </a:br>
            <a:r>
              <a:rPr lang="sv-SE" sz="2800" dirty="0" smtClean="0"/>
              <a:t>utbildningens </a:t>
            </a:r>
            <a:r>
              <a:rPr lang="sv-SE" sz="2800" dirty="0"/>
              <a:t>värdegrund och uppdrag</a:t>
            </a:r>
          </a:p>
        </p:txBody>
      </p:sp>
      <p:sp>
        <p:nvSpPr>
          <p:cNvPr id="3" name="textruta 2"/>
          <p:cNvSpPr txBox="1"/>
          <p:nvPr/>
        </p:nvSpPr>
        <p:spPr>
          <a:xfrm>
            <a:off x="427340" y="2505670"/>
            <a:ext cx="83211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i="1" dirty="0"/>
              <a:t>”Språk, lärande och identitetsutveckling är nära förknippade. Genom rika möjligheter</a:t>
            </a:r>
          </a:p>
          <a:p>
            <a:r>
              <a:rPr lang="sv-SE" i="1" dirty="0"/>
              <a:t>att samtala, läsa och skriva ska varje elev få utveckla sina möjligheter att kommunicera</a:t>
            </a:r>
          </a:p>
          <a:p>
            <a:r>
              <a:rPr lang="sv-SE" i="1" dirty="0"/>
              <a:t>och därmed få tilltro till sin språkliga förmåga.”</a:t>
            </a:r>
            <a:endParaRPr lang="sv-SE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2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399430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800" dirty="0"/>
              <a:t>Om barnen och eleverna ska kunna utveckla</a:t>
            </a:r>
          </a:p>
          <a:p>
            <a:r>
              <a:rPr lang="sv-SE" sz="2800" dirty="0"/>
              <a:t>sitt språk så att de tillägnar sig och blir trygga i det ämnesspecifika språket krävs att</a:t>
            </a:r>
          </a:p>
          <a:p>
            <a:r>
              <a:rPr lang="sv-SE" sz="2800" dirty="0"/>
              <a:t>undervisningen så långt det är möjligt använder en levande dialog med inriktning på</a:t>
            </a:r>
          </a:p>
          <a:p>
            <a:r>
              <a:rPr lang="sv-SE" sz="2800" dirty="0"/>
              <a:t>förståelse, där barnets eller elevens tolkningar och personliga erfarenheter är resurser.</a:t>
            </a:r>
          </a:p>
        </p:txBody>
      </p:sp>
    </p:spTree>
    <p:extLst>
      <p:ext uri="{BB962C8B-B14F-4D97-AF65-F5344CB8AC3E}">
        <p14:creationId xmlns:p14="http://schemas.microsoft.com/office/powerpoint/2010/main" val="4417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98072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800" dirty="0"/>
              <a:t>Redovisningar </a:t>
            </a:r>
            <a:r>
              <a:rPr lang="sv-SE" sz="2800" dirty="0" smtClean="0"/>
              <a:t>är </a:t>
            </a:r>
            <a:r>
              <a:rPr lang="sv-SE" sz="2800" dirty="0"/>
              <a:t>vanliga inslag i </a:t>
            </a:r>
            <a:r>
              <a:rPr lang="sv-SE" sz="2800" dirty="0" smtClean="0"/>
              <a:t>undervisningen och viktiga </a:t>
            </a:r>
            <a:r>
              <a:rPr lang="sv-SE" sz="2800" dirty="0"/>
              <a:t>tillfällen till lärande</a:t>
            </a:r>
            <a:r>
              <a:rPr lang="sv-SE" sz="2800" dirty="0" smtClean="0"/>
              <a:t>.</a:t>
            </a:r>
            <a:r>
              <a:rPr lang="sv-SE" sz="2800" dirty="0"/>
              <a:t> De kan till exempel ge eleverna tillfälle att reflektera</a:t>
            </a:r>
          </a:p>
          <a:p>
            <a:r>
              <a:rPr lang="sv-SE" sz="2800" dirty="0"/>
              <a:t>över och precisera vilken kunskap de har och möjligheter att i förväg tänka igenom</a:t>
            </a:r>
          </a:p>
          <a:p>
            <a:r>
              <a:rPr lang="sv-SE" sz="2800" dirty="0"/>
              <a:t>och strukturera sin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77209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04285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800" dirty="0"/>
              <a:t>Förberett</a:t>
            </a:r>
          </a:p>
          <a:p>
            <a:r>
              <a:rPr lang="sv-SE" sz="2800" dirty="0"/>
              <a:t>tal kan också vara ett sätt att skapa </a:t>
            </a:r>
            <a:r>
              <a:rPr lang="sv-SE" sz="2800" dirty="0" err="1"/>
              <a:t>talutrymme</a:t>
            </a:r>
            <a:r>
              <a:rPr lang="sv-SE" sz="2800" dirty="0"/>
              <a:t> för fler elever i klassrummet eftersom</a:t>
            </a:r>
          </a:p>
          <a:p>
            <a:r>
              <a:rPr lang="sv-SE" sz="2800" dirty="0"/>
              <a:t>även de elever som aldrig tar ordet i diskussioner och samtal får möjlighet att göra sig</a:t>
            </a:r>
          </a:p>
          <a:p>
            <a:r>
              <a:rPr lang="sv-SE" sz="2800" dirty="0"/>
              <a:t>hörda.</a:t>
            </a:r>
          </a:p>
        </p:txBody>
      </p:sp>
    </p:spTree>
    <p:extLst>
      <p:ext uri="{BB962C8B-B14F-4D97-AF65-F5344CB8AC3E}">
        <p14:creationId xmlns:p14="http://schemas.microsoft.com/office/powerpoint/2010/main" val="370224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8864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400" dirty="0" smtClean="0"/>
              <a:t>Utforskande samtal ger eleverna </a:t>
            </a:r>
            <a:r>
              <a:rPr lang="sv-SE" sz="2400" dirty="0"/>
              <a:t>möjligheter att tänka tillsammans. I ett sådant </a:t>
            </a:r>
            <a:r>
              <a:rPr lang="sv-SE" sz="2400" dirty="0" smtClean="0"/>
              <a:t> </a:t>
            </a:r>
            <a:r>
              <a:rPr lang="sv-SE" sz="2400" dirty="0"/>
              <a:t>samtal</a:t>
            </a:r>
          </a:p>
          <a:p>
            <a:r>
              <a:rPr lang="sv-SE" sz="2400" dirty="0"/>
              <a:t>tänker </a:t>
            </a:r>
            <a:r>
              <a:rPr lang="sv-SE" sz="2400" dirty="0" smtClean="0"/>
              <a:t>eleverna </a:t>
            </a:r>
            <a:r>
              <a:rPr lang="sv-SE" sz="2400" dirty="0"/>
              <a:t>högt, ställer hypoteser, tvekar och ändrar vid behov samtalets</a:t>
            </a:r>
          </a:p>
          <a:p>
            <a:r>
              <a:rPr lang="sv-SE" sz="2400" dirty="0"/>
              <a:t>inriktning. Allt detta gör att ett fungerande utforskande samtal kan utveckla språket.</a:t>
            </a:r>
          </a:p>
          <a:p>
            <a:r>
              <a:rPr lang="sv-SE" sz="2400" dirty="0"/>
              <a:t>Förutsättningarna för detta är att de instruktioner barnen eller eleverna får inför samtalet</a:t>
            </a:r>
          </a:p>
          <a:p>
            <a:r>
              <a:rPr lang="sv-SE" sz="2400" dirty="0"/>
              <a:t>är relativt öppna, eftersom öppnare instruktioner oftare leder till en mer komplex</a:t>
            </a:r>
          </a:p>
          <a:p>
            <a:r>
              <a:rPr lang="sv-SE" sz="2400" dirty="0"/>
              <a:t>och utvecklad interaktion.</a:t>
            </a:r>
          </a:p>
        </p:txBody>
      </p:sp>
    </p:spTree>
    <p:extLst>
      <p:ext uri="{BB962C8B-B14F-4D97-AF65-F5344CB8AC3E}">
        <p14:creationId xmlns:p14="http://schemas.microsoft.com/office/powerpoint/2010/main" val="11997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	Vad gör vi när vi resonerar?</a:t>
            </a:r>
            <a:endParaRPr lang="sv-SE" dirty="0"/>
          </a:p>
        </p:txBody>
      </p:sp>
      <p:sp>
        <p:nvSpPr>
          <p:cNvPr id="3" name="Rektangel 2"/>
          <p:cNvSpPr/>
          <p:nvPr/>
        </p:nvSpPr>
        <p:spPr>
          <a:xfrm>
            <a:off x="2286000" y="134076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400" dirty="0"/>
              <a:t>Vi resonerar när vi använder språket för att tänka och ta till</a:t>
            </a:r>
          </a:p>
          <a:p>
            <a:r>
              <a:rPr lang="sv-SE" sz="2400" dirty="0"/>
              <a:t>oss kunskap, när vi förklarar begrepp, ställer hypoteser, gör jämförelser, beskriver samband</a:t>
            </a:r>
          </a:p>
          <a:p>
            <a:r>
              <a:rPr lang="sv-SE" sz="2400" dirty="0"/>
              <a:t>et </a:t>
            </a:r>
            <a:r>
              <a:rPr lang="sv-SE" sz="2400" dirty="0" smtClean="0"/>
              <a:t>cetera. </a:t>
            </a:r>
            <a:r>
              <a:rPr lang="sv-SE" sz="2400" dirty="0"/>
              <a:t>Ibland</a:t>
            </a:r>
          </a:p>
          <a:p>
            <a:r>
              <a:rPr lang="sv-SE" sz="2400" dirty="0"/>
              <a:t>resonerar vi när vi värderar världen omkring oss, tar fram för- och nackdelar med</a:t>
            </a:r>
          </a:p>
          <a:p>
            <a:r>
              <a:rPr lang="sv-SE" sz="2400" dirty="0"/>
              <a:t>diverse fenomen och relaterar dem till oss </a:t>
            </a:r>
            <a:r>
              <a:rPr lang="sv-SE" sz="2400" dirty="0" smtClean="0"/>
              <a:t>själva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105182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-8231"/>
            <a:ext cx="4572000" cy="71096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400" dirty="0" smtClean="0"/>
              <a:t>I </a:t>
            </a:r>
            <a:r>
              <a:rPr lang="sv-SE" sz="2400" dirty="0"/>
              <a:t>ämnet </a:t>
            </a:r>
            <a:r>
              <a:rPr lang="sv-SE" sz="2400" dirty="0" smtClean="0"/>
              <a:t>matematik handlar </a:t>
            </a:r>
            <a:r>
              <a:rPr lang="sv-SE" sz="2400" dirty="0"/>
              <a:t>resonemangen mer om slutledningsförmåga, att resonera</a:t>
            </a:r>
          </a:p>
          <a:p>
            <a:r>
              <a:rPr lang="sv-SE" sz="2400" dirty="0"/>
              <a:t>sig fram från premiss till en korrekt eller relevant slutsats. I sådana resonemang kan</a:t>
            </a:r>
          </a:p>
          <a:p>
            <a:r>
              <a:rPr lang="sv-SE" sz="2400" dirty="0"/>
              <a:t>barnet eller eleven inte alltid föra sitt resonemang så språkligt utvecklat men det kan</a:t>
            </a:r>
          </a:p>
          <a:p>
            <a:r>
              <a:rPr lang="sv-SE" sz="2400" dirty="0"/>
              <a:t>ändå vara korrekt eftersom det lett till en korrekt eller relevant slutsats. Det omvända</a:t>
            </a:r>
          </a:p>
          <a:p>
            <a:r>
              <a:rPr lang="sv-SE" sz="2400" dirty="0"/>
              <a:t>kan också gälla, det vill säga att eleven kommunicerar sitt matematiska resonemang på</a:t>
            </a:r>
          </a:p>
          <a:p>
            <a:r>
              <a:rPr lang="sv-SE" sz="2400" dirty="0"/>
              <a:t>ett språkligt utvecklat sätt utan att det för den sakens skull är korrekt eller relevant.</a:t>
            </a:r>
          </a:p>
          <a:p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26208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2286000" y="134076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800" dirty="0"/>
              <a:t>Genom att få samtala om och jämföra hur resonemang byggs upp och förs i olika</a:t>
            </a:r>
          </a:p>
          <a:p>
            <a:r>
              <a:rPr lang="sv-SE" sz="2800" dirty="0"/>
              <a:t>sammanhang</a:t>
            </a:r>
          </a:p>
          <a:p>
            <a:r>
              <a:rPr lang="sv-SE" sz="2800" dirty="0"/>
              <a:t>fördjupar eleven sin förståelse för resonemang i allmänhet och för</a:t>
            </a:r>
          </a:p>
          <a:p>
            <a:r>
              <a:rPr lang="sv-SE" sz="2800" dirty="0"/>
              <a:t>ämnesspecifika</a:t>
            </a:r>
          </a:p>
          <a:p>
            <a:r>
              <a:rPr lang="sv-SE" sz="2800" dirty="0"/>
              <a:t>resonemang i synnerhet.</a:t>
            </a:r>
          </a:p>
          <a:p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2537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84482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400" dirty="0"/>
              <a:t>Storgruppssamtal med enkla frågor och svar eller snabba kommentarer och reaktioner</a:t>
            </a:r>
          </a:p>
          <a:p>
            <a:r>
              <a:rPr lang="sv-SE" sz="2400" dirty="0"/>
              <a:t>utan fördjupning utvecklar inte barnens eller elevernas förmåga att föra resonemang</a:t>
            </a:r>
          </a:p>
          <a:p>
            <a:r>
              <a:rPr lang="sv-SE" sz="2400" dirty="0"/>
              <a:t>i någon större utsträckning.</a:t>
            </a:r>
          </a:p>
        </p:txBody>
      </p:sp>
    </p:spTree>
    <p:extLst>
      <p:ext uri="{BB962C8B-B14F-4D97-AF65-F5344CB8AC3E}">
        <p14:creationId xmlns:p14="http://schemas.microsoft.com/office/powerpoint/2010/main" val="223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241333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400" dirty="0"/>
              <a:t>Poängen med resonemang att det innehåller en</a:t>
            </a:r>
          </a:p>
          <a:p>
            <a:r>
              <a:rPr lang="sv-SE" sz="2400" dirty="0"/>
              <a:t>utveckling och fördjupning av de samtalsämnen som avhandlas. Förmågan att delta i</a:t>
            </a:r>
          </a:p>
          <a:p>
            <a:r>
              <a:rPr lang="sv-SE" sz="2400" dirty="0"/>
              <a:t>och utveckla resonemang är en förutsättning för studieframgång.</a:t>
            </a:r>
          </a:p>
        </p:txBody>
      </p:sp>
    </p:spTree>
    <p:extLst>
      <p:ext uri="{BB962C8B-B14F-4D97-AF65-F5344CB8AC3E}">
        <p14:creationId xmlns:p14="http://schemas.microsoft.com/office/powerpoint/2010/main" val="88815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innehåll 3"/>
          <p:cNvSpPr txBox="1">
            <a:spLocks noGrp="1"/>
          </p:cNvSpPr>
          <p:nvPr>
            <p:ph idx="1"/>
          </p:nvPr>
        </p:nvSpPr>
        <p:spPr>
          <a:xfrm>
            <a:off x="457200" y="692696"/>
            <a:ext cx="8246168" cy="5496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 smtClean="0"/>
              <a:t>Vilka språkliga </a:t>
            </a:r>
            <a:r>
              <a:rPr lang="sv-SE" sz="2400" dirty="0"/>
              <a:t>färdigheter behöver eleven </a:t>
            </a:r>
          </a:p>
          <a:p>
            <a:pPr marL="0" indent="0">
              <a:buNone/>
            </a:pPr>
            <a:r>
              <a:rPr lang="sv-SE" sz="2400" dirty="0" smtClean="0"/>
              <a:t>   att </a:t>
            </a:r>
            <a:r>
              <a:rPr lang="sv-SE" sz="2400" dirty="0"/>
              <a:t>kunna </a:t>
            </a:r>
            <a:r>
              <a:rPr lang="sv-SE" sz="2400" dirty="0" smtClean="0"/>
              <a:t>uppnå detta kunskapskrav?</a:t>
            </a:r>
            <a:endParaRPr lang="sv-SE" sz="2400" dirty="0"/>
          </a:p>
          <a:p>
            <a:pPr marL="0" indent="0">
              <a:buNone/>
            </a:pPr>
            <a:r>
              <a:rPr lang="sv-SE" sz="2400" dirty="0" smtClean="0"/>
              <a:t>• </a:t>
            </a:r>
            <a:r>
              <a:rPr lang="sv-SE" sz="2400" dirty="0"/>
              <a:t>Vilka språkliga kunskaper krävs för att eleven ska </a:t>
            </a:r>
            <a:r>
              <a:rPr lang="sv-SE" sz="2400" dirty="0" smtClean="0"/>
              <a:t>kunna</a:t>
            </a:r>
          </a:p>
          <a:p>
            <a:pPr marL="0" indent="0">
              <a:buNone/>
            </a:pPr>
            <a:r>
              <a:rPr lang="sv-SE" sz="2400" dirty="0" smtClean="0"/>
              <a:t> </a:t>
            </a:r>
            <a:r>
              <a:rPr lang="sv-SE" sz="2400" dirty="0"/>
              <a:t>förstå genomgångarna </a:t>
            </a:r>
            <a:r>
              <a:rPr lang="sv-SE" sz="2400" dirty="0" smtClean="0"/>
              <a:t>av detta </a:t>
            </a:r>
            <a:r>
              <a:rPr lang="sv-SE" sz="2400" dirty="0"/>
              <a:t>innehåll</a:t>
            </a:r>
            <a:r>
              <a:rPr lang="sv-SE" sz="2400" dirty="0" smtClean="0"/>
              <a:t>?</a:t>
            </a:r>
          </a:p>
          <a:p>
            <a:pPr marL="0" indent="0">
              <a:buNone/>
            </a:pPr>
            <a:r>
              <a:rPr lang="sv-SE" sz="2400" dirty="0" smtClean="0"/>
              <a:t>• </a:t>
            </a:r>
            <a:r>
              <a:rPr lang="sv-SE" sz="2400" dirty="0"/>
              <a:t>Vilka språkliga kunskaper behöver eleven </a:t>
            </a:r>
            <a:r>
              <a:rPr lang="sv-SE" sz="2400" dirty="0" smtClean="0"/>
              <a:t>utveckla</a:t>
            </a:r>
          </a:p>
          <a:p>
            <a:pPr marL="0" indent="0">
              <a:buNone/>
            </a:pPr>
            <a:r>
              <a:rPr lang="sv-SE" sz="2400" dirty="0" smtClean="0"/>
              <a:t> </a:t>
            </a:r>
            <a:r>
              <a:rPr lang="sv-SE" sz="2400" dirty="0"/>
              <a:t>för att kunna föra </a:t>
            </a:r>
            <a:r>
              <a:rPr lang="sv-SE" sz="2400" dirty="0" smtClean="0"/>
              <a:t>samtal om eller </a:t>
            </a:r>
            <a:r>
              <a:rPr lang="sv-SE" sz="2400" dirty="0"/>
              <a:t>presentera detta </a:t>
            </a:r>
            <a:r>
              <a:rPr lang="sv-SE" sz="2400" dirty="0" smtClean="0"/>
              <a:t>innehåll</a:t>
            </a:r>
          </a:p>
          <a:p>
            <a:r>
              <a:rPr lang="sv-SE" sz="2400" dirty="0" smtClean="0"/>
              <a:t>Vilka </a:t>
            </a:r>
            <a:r>
              <a:rPr lang="sv-SE" sz="2400" dirty="0"/>
              <a:t>språkliga mönster, ord och begrepp är vanliga </a:t>
            </a:r>
            <a:endParaRPr lang="sv-SE" sz="2400" dirty="0" smtClean="0"/>
          </a:p>
          <a:p>
            <a:r>
              <a:rPr lang="sv-SE" sz="2400" dirty="0" smtClean="0"/>
              <a:t>när </a:t>
            </a:r>
            <a:r>
              <a:rPr lang="sv-SE" sz="2400" dirty="0"/>
              <a:t>man samtalar om </a:t>
            </a:r>
            <a:r>
              <a:rPr lang="sv-SE" sz="2400" dirty="0" smtClean="0"/>
              <a:t>detta innehåll</a:t>
            </a:r>
            <a:r>
              <a:rPr lang="sv-SE" sz="2400" dirty="0"/>
              <a:t>?</a:t>
            </a:r>
            <a:endParaRPr lang="sv-SE" sz="2400" dirty="0" smtClean="0"/>
          </a:p>
        </p:txBody>
      </p:sp>
    </p:spTree>
    <p:extLst>
      <p:ext uri="{BB962C8B-B14F-4D97-AF65-F5344CB8AC3E}">
        <p14:creationId xmlns:p14="http://schemas.microsoft.com/office/powerpoint/2010/main" val="293335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Vad är det för slags texter ni använder i matematik?</a:t>
            </a:r>
            <a:endParaRPr lang="sv-SE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Hur är texterna uppbyggda?</a:t>
            </a:r>
          </a:p>
          <a:p>
            <a:r>
              <a:rPr lang="sv-SE" dirty="0" smtClean="0"/>
              <a:t>Vilket är deras syfte?</a:t>
            </a:r>
          </a:p>
          <a:p>
            <a:r>
              <a:rPr lang="sv-SE" dirty="0" smtClean="0"/>
              <a:t>Vilka språkliga drag innehåller de?</a:t>
            </a:r>
          </a:p>
          <a:p>
            <a:r>
              <a:rPr lang="sv-SE" dirty="0" smtClean="0"/>
              <a:t>Vilka </a:t>
            </a:r>
            <a:r>
              <a:rPr lang="sv-SE" dirty="0" err="1" smtClean="0"/>
              <a:t>lässtrategier</a:t>
            </a:r>
            <a:r>
              <a:rPr lang="sv-SE" dirty="0" smtClean="0"/>
              <a:t> behöver eleverna för att läsa dessa texter?</a:t>
            </a:r>
          </a:p>
          <a:p>
            <a:r>
              <a:rPr lang="sv-SE" dirty="0" smtClean="0"/>
              <a:t>Kombineras texter med bilder, tabeller, diagram o.sv</a:t>
            </a:r>
            <a:r>
              <a:rPr lang="sv-SE" dirty="0" smtClean="0"/>
              <a:t>.?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52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Det räcker inte att öva ord och begrepp som är typiska för ämnet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v-SE" dirty="0"/>
              <a:t>Det är inte bara de </a:t>
            </a:r>
            <a:r>
              <a:rPr lang="sv-SE" dirty="0" smtClean="0"/>
              <a:t>ämnesspecifika termerna</a:t>
            </a:r>
            <a:r>
              <a:rPr lang="sv-SE" dirty="0"/>
              <a:t>, som ofta är ganska lätt att </a:t>
            </a:r>
            <a:r>
              <a:rPr lang="sv-SE" dirty="0" smtClean="0"/>
              <a:t>identifiera</a:t>
            </a:r>
          </a:p>
          <a:p>
            <a:r>
              <a:rPr lang="sv-SE" dirty="0" smtClean="0"/>
              <a:t>Arbete med det ämnesspecifika språket måste </a:t>
            </a:r>
            <a:r>
              <a:rPr lang="sv-SE" dirty="0"/>
              <a:t>ingå i den vanliga undervisningen och leda till att eleven känner sig hemma </a:t>
            </a:r>
            <a:r>
              <a:rPr lang="sv-SE" dirty="0" smtClean="0"/>
              <a:t>i ämnesområdet </a:t>
            </a:r>
            <a:r>
              <a:rPr lang="sv-SE" dirty="0"/>
              <a:t>och inte tvekar att delta i diskussioner inom ramen för ämnet</a:t>
            </a:r>
            <a:r>
              <a:rPr lang="sv-SE" dirty="0" smtClean="0"/>
              <a:t>.</a:t>
            </a:r>
            <a:endParaRPr lang="sv-SE" dirty="0"/>
          </a:p>
          <a:p>
            <a:r>
              <a:rPr lang="sv-SE" dirty="0"/>
              <a:t>kunskaper innebär också att det blir lättare för eleven att förstå lärarens instruktioner</a:t>
            </a:r>
            <a:r>
              <a:rPr lang="sv-SE" dirty="0" smtClean="0"/>
              <a:t>,</a:t>
            </a:r>
          </a:p>
          <a:p>
            <a:r>
              <a:rPr lang="sv-SE" dirty="0" smtClean="0"/>
              <a:t>Inte träna på lösryckta ord och begrepp</a:t>
            </a:r>
          </a:p>
          <a:p>
            <a:r>
              <a:rPr lang="sv-SE" dirty="0"/>
              <a:t>Istället behöver arbetet med ämnets språkliga aspekter vävas in i </a:t>
            </a:r>
            <a:r>
              <a:rPr lang="sv-SE" dirty="0" smtClean="0"/>
              <a:t>undervisningen så </a:t>
            </a:r>
            <a:r>
              <a:rPr lang="sv-SE" dirty="0"/>
              <a:t>att de tillsammans bildar en för eleven begriplig helhet.</a:t>
            </a:r>
          </a:p>
        </p:txBody>
      </p:sp>
    </p:spTree>
    <p:extLst>
      <p:ext uri="{BB962C8B-B14F-4D97-AF65-F5344CB8AC3E}">
        <p14:creationId xmlns:p14="http://schemas.microsoft.com/office/powerpoint/2010/main" val="15889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34076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800" dirty="0"/>
              <a:t>Redan i planeringen</a:t>
            </a:r>
          </a:p>
          <a:p>
            <a:r>
              <a:rPr lang="sv-SE" sz="2800" dirty="0"/>
              <a:t>behöver läraren också fundera på hur undervisningen ska kunna ge eleverna möjlighet</a:t>
            </a:r>
          </a:p>
          <a:p>
            <a:r>
              <a:rPr lang="sv-SE" sz="2800" dirty="0"/>
              <a:t>att utveckla kunskaper i samtal och diskussioner.</a:t>
            </a:r>
          </a:p>
          <a:p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5683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844824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800" dirty="0"/>
              <a:t>Lärare som upptäcker att en</a:t>
            </a:r>
          </a:p>
          <a:p>
            <a:r>
              <a:rPr lang="sv-SE" sz="2800" dirty="0"/>
              <a:t>elev har svårt att uppfylla kunskapskraven bör analysera elevens svårigheter för att</a:t>
            </a:r>
          </a:p>
          <a:p>
            <a:r>
              <a:rPr lang="sv-SE" sz="2800" dirty="0"/>
              <a:t>försöka få fatt i om det är ämnets kunskapsinnehåll eller dess språkliga aspekter som</a:t>
            </a:r>
          </a:p>
          <a:p>
            <a:r>
              <a:rPr lang="sv-SE" sz="2800" dirty="0"/>
              <a:t>är problemet.</a:t>
            </a:r>
          </a:p>
        </p:txBody>
      </p:sp>
    </p:spTree>
    <p:extLst>
      <p:ext uri="{BB962C8B-B14F-4D97-AF65-F5344CB8AC3E}">
        <p14:creationId xmlns:p14="http://schemas.microsoft.com/office/powerpoint/2010/main" val="313282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800" dirty="0"/>
              <a:t>Att behärska språket i olika verksamheter och i undervisningen i olika ämnen innefattar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att i </a:t>
            </a:r>
            <a:r>
              <a:rPr lang="sv-SE" dirty="0" smtClean="0"/>
              <a:t>tal </a:t>
            </a:r>
            <a:r>
              <a:rPr lang="sv-SE" dirty="0"/>
              <a:t>och skrift kunna uttrycka och tolka ämnets </a:t>
            </a:r>
            <a:r>
              <a:rPr lang="sv-SE" dirty="0" smtClean="0"/>
              <a:t>begrepp</a:t>
            </a:r>
          </a:p>
          <a:p>
            <a:r>
              <a:rPr lang="sv-SE" dirty="0"/>
              <a:t>centrala </a:t>
            </a:r>
            <a:r>
              <a:rPr lang="sv-SE" dirty="0" smtClean="0"/>
              <a:t>tankegångar</a:t>
            </a:r>
          </a:p>
          <a:p>
            <a:r>
              <a:rPr lang="sv-SE" dirty="0"/>
              <a:t>känslor som ämnet </a:t>
            </a:r>
            <a:r>
              <a:rPr lang="sv-SE" dirty="0" smtClean="0"/>
              <a:t>väcker</a:t>
            </a:r>
          </a:p>
          <a:p>
            <a:r>
              <a:rPr lang="sv-SE" dirty="0"/>
              <a:t>fakta och </a:t>
            </a:r>
            <a:r>
              <a:rPr lang="sv-SE" dirty="0" smtClean="0"/>
              <a:t>åsikter</a:t>
            </a:r>
          </a:p>
          <a:p>
            <a:r>
              <a:rPr lang="sv-SE" dirty="0"/>
              <a:t>kunna tala och skriva i en form </a:t>
            </a:r>
            <a:r>
              <a:rPr lang="sv-SE" dirty="0" smtClean="0"/>
              <a:t>som är lämplig för ämnet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105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2800" dirty="0" smtClean="0"/>
              <a:t>Det kan handla om:</a:t>
            </a:r>
            <a:endParaRPr lang="sv-SE" sz="28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133056"/>
          </a:xfrm>
        </p:spPr>
        <p:txBody>
          <a:bodyPr>
            <a:normAutofit fontScale="92500" lnSpcReduction="20000"/>
          </a:bodyPr>
          <a:lstStyle/>
          <a:p>
            <a:r>
              <a:rPr lang="sv-SE" dirty="0" smtClean="0"/>
              <a:t>Ordförråd</a:t>
            </a:r>
          </a:p>
          <a:p>
            <a:r>
              <a:rPr lang="sv-SE" dirty="0"/>
              <a:t>särskilda </a:t>
            </a:r>
            <a:r>
              <a:rPr lang="sv-SE" dirty="0" smtClean="0"/>
              <a:t>funktioner hos </a:t>
            </a:r>
            <a:r>
              <a:rPr lang="sv-SE" dirty="0"/>
              <a:t>det specifika ämnets </a:t>
            </a:r>
            <a:r>
              <a:rPr lang="sv-SE" dirty="0" smtClean="0"/>
              <a:t>språk</a:t>
            </a:r>
          </a:p>
          <a:p>
            <a:r>
              <a:rPr lang="sv-SE" dirty="0"/>
              <a:t>medvetenhet om hur man </a:t>
            </a:r>
            <a:r>
              <a:rPr lang="sv-SE" dirty="0" smtClean="0"/>
              <a:t>bygger upp </a:t>
            </a:r>
            <a:r>
              <a:rPr lang="sv-SE" dirty="0"/>
              <a:t>en muntlig och skriftlig interaktion inom ramen för </a:t>
            </a:r>
            <a:r>
              <a:rPr lang="sv-SE" dirty="0" smtClean="0"/>
              <a:t>ämnet</a:t>
            </a:r>
          </a:p>
          <a:p>
            <a:r>
              <a:rPr lang="sv-SE" dirty="0"/>
              <a:t>vilka </a:t>
            </a:r>
            <a:r>
              <a:rPr lang="sv-SE" dirty="0" smtClean="0"/>
              <a:t>språkliga genrer </a:t>
            </a:r>
            <a:r>
              <a:rPr lang="sv-SE" dirty="0"/>
              <a:t>och stilar som är </a:t>
            </a:r>
            <a:r>
              <a:rPr lang="sv-SE" dirty="0" smtClean="0"/>
              <a:t>vanliga</a:t>
            </a:r>
          </a:p>
          <a:p>
            <a:r>
              <a:rPr lang="sv-SE" dirty="0"/>
              <a:t>förmågan att </a:t>
            </a:r>
            <a:r>
              <a:rPr lang="sv-SE" dirty="0" smtClean="0"/>
              <a:t>språkligt anpassa </a:t>
            </a:r>
            <a:r>
              <a:rPr lang="sv-SE" dirty="0"/>
              <a:t>sig till ämnets och situationens </a:t>
            </a:r>
            <a:r>
              <a:rPr lang="sv-SE" dirty="0" smtClean="0"/>
              <a:t>krav</a:t>
            </a:r>
          </a:p>
          <a:p>
            <a:r>
              <a:rPr lang="sv-SE" dirty="0"/>
              <a:t>läsning och </a:t>
            </a:r>
            <a:r>
              <a:rPr lang="sv-SE" dirty="0" smtClean="0"/>
              <a:t>informationsbearbetning på </a:t>
            </a:r>
            <a:r>
              <a:rPr lang="sv-SE" dirty="0"/>
              <a:t>olika </a:t>
            </a:r>
            <a:r>
              <a:rPr lang="sv-SE" dirty="0" smtClean="0"/>
              <a:t>nivåer</a:t>
            </a:r>
          </a:p>
          <a:p>
            <a:r>
              <a:rPr lang="sv-SE" dirty="0"/>
              <a:t>egen muntlig och skriftlig produktion</a:t>
            </a:r>
            <a:endParaRPr lang="sv-SE" dirty="0" smtClean="0"/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8026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2286000" y="148478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sz="2400" dirty="0"/>
              <a:t>Den språkliga</a:t>
            </a:r>
          </a:p>
          <a:p>
            <a:r>
              <a:rPr lang="sv-SE" sz="2400" dirty="0"/>
              <a:t>och kommunikativa kompetensen innebär också att man är intresserad och vill</a:t>
            </a:r>
          </a:p>
          <a:p>
            <a:r>
              <a:rPr lang="sv-SE" sz="2400" dirty="0"/>
              <a:t>kommunicera</a:t>
            </a:r>
          </a:p>
          <a:p>
            <a:r>
              <a:rPr lang="sv-SE" sz="2400" dirty="0"/>
              <a:t>med andra och förstår att kommunikationsmönster och kommunikationsinnehåll</a:t>
            </a:r>
          </a:p>
          <a:p>
            <a:r>
              <a:rPr lang="sv-SE" sz="2400" dirty="0"/>
              <a:t>kan se olika ut i olika verksamheter och ämnen.</a:t>
            </a:r>
          </a:p>
        </p:txBody>
      </p:sp>
    </p:spTree>
    <p:extLst>
      <p:ext uri="{BB962C8B-B14F-4D97-AF65-F5344CB8AC3E}">
        <p14:creationId xmlns:p14="http://schemas.microsoft.com/office/powerpoint/2010/main" val="23497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Tes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04560"/>
      </a:accent1>
      <a:accent2>
        <a:srgbClr val="4F4F46"/>
      </a:accent2>
      <a:accent3>
        <a:srgbClr val="A04040"/>
      </a:accent3>
      <a:accent4>
        <a:srgbClr val="4E745B"/>
      </a:accent4>
      <a:accent5>
        <a:srgbClr val="BA9E60"/>
      </a:accent5>
      <a:accent6>
        <a:srgbClr val="3573A1"/>
      </a:accent6>
      <a:hlink>
        <a:srgbClr val="0000FF"/>
      </a:hlink>
      <a:folHlink>
        <a:srgbClr val="2045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137</TotalTime>
  <Words>868</Words>
  <Application>Microsoft Office PowerPoint</Application>
  <PresentationFormat>Bildspel på skärmen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19" baseType="lpstr">
      <vt:lpstr>Blank</vt:lpstr>
      <vt:lpstr>Språkutveckling i läroplanernas första del, utbildningens värdegrund och uppdrag</vt:lpstr>
      <vt:lpstr>PowerPoint-presentation</vt:lpstr>
      <vt:lpstr>Vad är det för slags texter ni använder i matematik?</vt:lpstr>
      <vt:lpstr>Det räcker inte att öva ord och begrepp som är typiska för ämnet</vt:lpstr>
      <vt:lpstr>PowerPoint-presentation</vt:lpstr>
      <vt:lpstr>PowerPoint-presentation</vt:lpstr>
      <vt:lpstr>Att behärska språket i olika verksamheter och i undervisningen i olika ämnen innefattar</vt:lpstr>
      <vt:lpstr>Det kan handla om: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 Vad gör vi när vi resonerar?</vt:lpstr>
      <vt:lpstr>PowerPoint-presentation</vt:lpstr>
      <vt:lpstr>PowerPoint-presentation</vt:lpstr>
      <vt:lpstr>PowerPoint-presentation</vt:lpstr>
      <vt:lpstr>PowerPoint-presentation</vt:lpstr>
    </vt:vector>
  </TitlesOfParts>
  <Company>Tyresö kommun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Språkutveckling i läroplanernas första del, utbildningens värdegrund och uppdrag</dc:title>
  <dc:creator>Saima Glogic</dc:creator>
  <cp:lastModifiedBy>Saima Glogic</cp:lastModifiedBy>
  <cp:revision>11</cp:revision>
  <dcterms:created xsi:type="dcterms:W3CDTF">2013-03-11T20:09:51Z</dcterms:created>
  <dcterms:modified xsi:type="dcterms:W3CDTF">2013-03-20T17:02:26Z</dcterms:modified>
</cp:coreProperties>
</file>